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5"/>
  </p:handoutMasterIdLst>
  <p:sldIdLst>
    <p:sldId id="259" r:id="rId2"/>
    <p:sldId id="261" r:id="rId3"/>
    <p:sldId id="262" r:id="rId4"/>
    <p:sldId id="269" r:id="rId5"/>
    <p:sldId id="268" r:id="rId6"/>
    <p:sldId id="273" r:id="rId7"/>
    <p:sldId id="270" r:id="rId8"/>
    <p:sldId id="263" r:id="rId9"/>
    <p:sldId id="264" r:id="rId10"/>
    <p:sldId id="265" r:id="rId11"/>
    <p:sldId id="266" r:id="rId12"/>
    <p:sldId id="267" r:id="rId13"/>
    <p:sldId id="27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5" d="100"/>
          <a:sy n="75" d="100"/>
        </p:scale>
        <p:origin x="540" y="4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7" d="100"/>
          <a:sy n="57" d="100"/>
        </p:scale>
        <p:origin x="195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B34C4DB-F418-4EBD-BC38-D989574001D0}" type="datetimeFigureOut">
              <a:rPr lang="en-US" smtClean="0"/>
              <a:t>4/19/2016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80E0E5E-C2E3-4B5E-AA01-0DA08ECB69AC}" type="slidenum">
              <a:rPr lang="en-US" smtClean="0"/>
              <a:t>‹#›</a:t>
            </a:fld>
            <a:endParaRPr lang="en-US"/>
          </a:p>
        </p:txBody>
      </p:sp>
    </p:spTree>
    <p:extLst>
      <p:ext uri="{BB962C8B-B14F-4D97-AF65-F5344CB8AC3E}">
        <p14:creationId xmlns:p14="http://schemas.microsoft.com/office/powerpoint/2010/main" val="191395005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6F017BB-D6FE-46A2-A925-61E34AB20017}" type="datetimeFigureOut">
              <a:rPr lang="en-US" smtClean="0"/>
              <a:t>4/19/2016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265A61F-7E89-4FD7-BD32-B1FCCECB51F4}" type="slidenum">
              <a:rPr lang="en-US" smtClean="0"/>
              <a:t>‹#›</a:t>
            </a:fld>
            <a:endParaRPr lang="en-US"/>
          </a:p>
        </p:txBody>
      </p:sp>
    </p:spTree>
    <p:extLst>
      <p:ext uri="{BB962C8B-B14F-4D97-AF65-F5344CB8AC3E}">
        <p14:creationId xmlns:p14="http://schemas.microsoft.com/office/powerpoint/2010/main" val="306941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6F017BB-D6FE-46A2-A925-61E34AB20017}" type="datetimeFigureOut">
              <a:rPr lang="en-US" smtClean="0"/>
              <a:t>4/19/2016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265A61F-7E89-4FD7-BD32-B1FCCECB51F4}" type="slidenum">
              <a:rPr lang="en-US" smtClean="0"/>
              <a:t>‹#›</a:t>
            </a:fld>
            <a:endParaRPr lang="en-US"/>
          </a:p>
        </p:txBody>
      </p:sp>
    </p:spTree>
    <p:extLst>
      <p:ext uri="{BB962C8B-B14F-4D97-AF65-F5344CB8AC3E}">
        <p14:creationId xmlns:p14="http://schemas.microsoft.com/office/powerpoint/2010/main" val="2912947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6F017BB-D6FE-46A2-A925-61E34AB20017}" type="datetimeFigureOut">
              <a:rPr lang="en-US" smtClean="0"/>
              <a:t>4/19/2016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265A61F-7E89-4FD7-BD32-B1FCCECB51F4}" type="slidenum">
              <a:rPr lang="en-US" smtClean="0"/>
              <a:t>‹#›</a:t>
            </a:fld>
            <a:endParaRPr lang="en-US"/>
          </a:p>
        </p:txBody>
      </p:sp>
    </p:spTree>
    <p:extLst>
      <p:ext uri="{BB962C8B-B14F-4D97-AF65-F5344CB8AC3E}">
        <p14:creationId xmlns:p14="http://schemas.microsoft.com/office/powerpoint/2010/main" val="4097936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6F017BB-D6FE-46A2-A925-61E34AB20017}" type="datetimeFigureOut">
              <a:rPr lang="en-US" smtClean="0"/>
              <a:t>4/19/2016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265A61F-7E89-4FD7-BD32-B1FCCECB51F4}" type="slidenum">
              <a:rPr lang="en-US" smtClean="0"/>
              <a:t>‹#›</a:t>
            </a:fld>
            <a:endParaRPr lang="en-US"/>
          </a:p>
        </p:txBody>
      </p:sp>
    </p:spTree>
    <p:extLst>
      <p:ext uri="{BB962C8B-B14F-4D97-AF65-F5344CB8AC3E}">
        <p14:creationId xmlns:p14="http://schemas.microsoft.com/office/powerpoint/2010/main" val="6277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6F017BB-D6FE-46A2-A925-61E34AB20017}" type="datetimeFigureOut">
              <a:rPr lang="en-US" smtClean="0"/>
              <a:t>4/19/2016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265A61F-7E89-4FD7-BD32-B1FCCECB51F4}" type="slidenum">
              <a:rPr lang="en-US" smtClean="0"/>
              <a:t>‹#›</a:t>
            </a:fld>
            <a:endParaRPr lang="en-US"/>
          </a:p>
        </p:txBody>
      </p:sp>
    </p:spTree>
    <p:extLst>
      <p:ext uri="{BB962C8B-B14F-4D97-AF65-F5344CB8AC3E}">
        <p14:creationId xmlns:p14="http://schemas.microsoft.com/office/powerpoint/2010/main" val="327819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6F017BB-D6FE-46A2-A925-61E34AB20017}" type="datetimeFigureOut">
              <a:rPr lang="en-US" smtClean="0"/>
              <a:t>4/19/2016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265A61F-7E89-4FD7-BD32-B1FCCECB51F4}" type="slidenum">
              <a:rPr lang="en-US" smtClean="0"/>
              <a:t>‹#›</a:t>
            </a:fld>
            <a:endParaRPr lang="en-US"/>
          </a:p>
        </p:txBody>
      </p:sp>
    </p:spTree>
    <p:extLst>
      <p:ext uri="{BB962C8B-B14F-4D97-AF65-F5344CB8AC3E}">
        <p14:creationId xmlns:p14="http://schemas.microsoft.com/office/powerpoint/2010/main" val="3616410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F6F017BB-D6FE-46A2-A925-61E34AB20017}" type="datetimeFigureOut">
              <a:rPr lang="en-US" smtClean="0"/>
              <a:t>4/19/2016</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E265A61F-7E89-4FD7-BD32-B1FCCECB51F4}" type="slidenum">
              <a:rPr lang="en-US" smtClean="0"/>
              <a:t>‹#›</a:t>
            </a:fld>
            <a:endParaRPr lang="en-US"/>
          </a:p>
        </p:txBody>
      </p:sp>
    </p:spTree>
    <p:extLst>
      <p:ext uri="{BB962C8B-B14F-4D97-AF65-F5344CB8AC3E}">
        <p14:creationId xmlns:p14="http://schemas.microsoft.com/office/powerpoint/2010/main" val="4251894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F6F017BB-D6FE-46A2-A925-61E34AB20017}" type="datetimeFigureOut">
              <a:rPr lang="en-US" smtClean="0"/>
              <a:t>4/19/2016</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265A61F-7E89-4FD7-BD32-B1FCCECB51F4}" type="slidenum">
              <a:rPr lang="en-US" smtClean="0"/>
              <a:t>‹#›</a:t>
            </a:fld>
            <a:endParaRPr lang="en-US"/>
          </a:p>
        </p:txBody>
      </p:sp>
    </p:spTree>
    <p:extLst>
      <p:ext uri="{BB962C8B-B14F-4D97-AF65-F5344CB8AC3E}">
        <p14:creationId xmlns:p14="http://schemas.microsoft.com/office/powerpoint/2010/main" val="764797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065214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6F017BB-D6FE-46A2-A925-61E34AB20017}" type="datetimeFigureOut">
              <a:rPr lang="en-US" smtClean="0"/>
              <a:t>4/19/2016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265A61F-7E89-4FD7-BD32-B1FCCECB51F4}" type="slidenum">
              <a:rPr lang="en-US" smtClean="0"/>
              <a:t>‹#›</a:t>
            </a:fld>
            <a:endParaRPr lang="en-US"/>
          </a:p>
        </p:txBody>
      </p:sp>
    </p:spTree>
    <p:extLst>
      <p:ext uri="{BB962C8B-B14F-4D97-AF65-F5344CB8AC3E}">
        <p14:creationId xmlns:p14="http://schemas.microsoft.com/office/powerpoint/2010/main" val="1145628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6F017BB-D6FE-46A2-A925-61E34AB20017}" type="datetimeFigureOut">
              <a:rPr lang="en-US" smtClean="0"/>
              <a:t>4/19/2016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265A61F-7E89-4FD7-BD32-B1FCCECB51F4}" type="slidenum">
              <a:rPr lang="en-US" smtClean="0"/>
              <a:t>‹#›</a:t>
            </a:fld>
            <a:endParaRPr lang="en-US"/>
          </a:p>
        </p:txBody>
      </p:sp>
    </p:spTree>
    <p:extLst>
      <p:ext uri="{BB962C8B-B14F-4D97-AF65-F5344CB8AC3E}">
        <p14:creationId xmlns:p14="http://schemas.microsoft.com/office/powerpoint/2010/main" val="4093278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39000" b="-3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815925"/>
            <a:ext cx="10515600" cy="874763"/>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38200" y="1825625"/>
            <a:ext cx="10515600" cy="484411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1"/>
            <a:ext cx="4262512" cy="933798"/>
          </a:xfrm>
          <a:prstGeom prst="rect">
            <a:avLst/>
          </a:prstGeom>
        </p:spPr>
      </p:pic>
    </p:spTree>
    <p:extLst>
      <p:ext uri="{BB962C8B-B14F-4D97-AF65-F5344CB8AC3E}">
        <p14:creationId xmlns:p14="http://schemas.microsoft.com/office/powerpoint/2010/main" val="20457866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vimeo.com/160930988" TargetMode="External"/><Relationship Id="rId2" Type="http://schemas.openxmlformats.org/officeDocument/2006/relationships/slideLayout" Target="../slideLayouts/slideLayout6.xml"/><Relationship Id="rId1" Type="http://schemas.openxmlformats.org/officeDocument/2006/relationships/video" Target="https://www.youtube.com/embed/fhDf18rce90?rel=0" TargetMode="External"/><Relationship Id="rId6" Type="http://schemas.openxmlformats.org/officeDocument/2006/relationships/hyperlink" Target="http://latetalkersfilm.com/" TargetMode="External"/><Relationship Id="rId5" Type="http://schemas.openxmlformats.org/officeDocument/2006/relationships/image" Target="../media/image9.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vimeo.com/160930988"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pursuitofresearch.org/" TargetMode="External"/><Relationship Id="rId2" Type="http://schemas.openxmlformats.org/officeDocument/2006/relationships/hyperlink" Target="http://pediatrics.aappublications.org/cgi/gca?gca=peds.2011-0426v1&amp;gca=peds.2011\%20-0427v1&amp;gca=peds.2011-0428v1&amp;sendit=Get+All+Checked+Abstract(s)"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6.xml"/><Relationship Id="rId1" Type="http://schemas.openxmlformats.org/officeDocument/2006/relationships/video" Target="https://www.youtube.com/embed/U7FCN5WXEfw"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crowdfunnit.org/" TargetMode="External"/><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a:t>
            </a:r>
            <a:r>
              <a:rPr lang="en-US" dirty="0" err="1" smtClean="0"/>
              <a:t>Cherab</a:t>
            </a:r>
            <a:r>
              <a:rPr lang="en-US" dirty="0" smtClean="0"/>
              <a:t> Foundation</a:t>
            </a:r>
            <a:endParaRPr lang="en-US" dirty="0"/>
          </a:p>
        </p:txBody>
      </p:sp>
      <p:sp>
        <p:nvSpPr>
          <p:cNvPr id="3" name="Subtitle 2"/>
          <p:cNvSpPr>
            <a:spLocks noGrp="1"/>
          </p:cNvSpPr>
          <p:nvPr>
            <p:ph type="subTitle" idx="1"/>
          </p:nvPr>
        </p:nvSpPr>
        <p:spPr/>
        <p:txBody>
          <a:bodyPr/>
          <a:lstStyle/>
          <a:p>
            <a:r>
              <a:rPr lang="en-US" dirty="0" smtClean="0"/>
              <a:t>a 501(c)3 nonprofit</a:t>
            </a:r>
          </a:p>
          <a:p>
            <a:r>
              <a:rPr lang="en-US" dirty="0" smtClean="0"/>
              <a:t>Help bring our cherubs a smile and a voice</a:t>
            </a:r>
            <a:endParaRPr lang="en-US" dirty="0"/>
          </a:p>
        </p:txBody>
      </p:sp>
    </p:spTree>
    <p:extLst>
      <p:ext uri="{BB962C8B-B14F-4D97-AF65-F5344CB8AC3E}">
        <p14:creationId xmlns:p14="http://schemas.microsoft.com/office/powerpoint/2010/main" val="2861888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Books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775" y="1690687"/>
            <a:ext cx="3250521" cy="3846449"/>
          </a:xfrm>
          <a:prstGeom prst="rect">
            <a:avLst/>
          </a:prstGeom>
        </p:spPr>
      </p:pic>
      <p:sp>
        <p:nvSpPr>
          <p:cNvPr id="5" name="TextBox 4"/>
          <p:cNvSpPr txBox="1"/>
          <p:nvPr/>
        </p:nvSpPr>
        <p:spPr>
          <a:xfrm>
            <a:off x="3948449" y="1613414"/>
            <a:ext cx="7495504" cy="4093428"/>
          </a:xfrm>
          <a:prstGeom prst="rect">
            <a:avLst/>
          </a:prstGeom>
          <a:noFill/>
        </p:spPr>
        <p:txBody>
          <a:bodyPr wrap="square" rtlCol="0">
            <a:spAutoFit/>
          </a:bodyPr>
          <a:lstStyle/>
          <a:p>
            <a:r>
              <a:rPr lang="en-US" sz="2400" b="1" i="1" dirty="0"/>
              <a:t>The Late Talker</a:t>
            </a:r>
            <a:r>
              <a:rPr lang="en-US" dirty="0"/>
              <a:t/>
            </a:r>
            <a:br>
              <a:rPr lang="en-US" dirty="0"/>
            </a:br>
            <a:r>
              <a:rPr lang="en-US" sz="2000" b="1" i="1" dirty="0"/>
              <a:t>What to do if Your Child </a:t>
            </a:r>
            <a:r>
              <a:rPr lang="en-US" sz="2000" b="1" i="1" dirty="0" smtClean="0"/>
              <a:t>isn’t </a:t>
            </a:r>
            <a:r>
              <a:rPr lang="en-US" sz="2000" b="1" i="1" dirty="0"/>
              <a:t>Talking Yet</a:t>
            </a:r>
          </a:p>
          <a:p>
            <a:r>
              <a:rPr lang="en-US" dirty="0"/>
              <a:t>by Marilyn </a:t>
            </a:r>
            <a:r>
              <a:rPr lang="en-US" dirty="0" err="1"/>
              <a:t>Agin</a:t>
            </a:r>
            <a:r>
              <a:rPr lang="en-US" dirty="0"/>
              <a:t> MD, Lisa </a:t>
            </a:r>
            <a:r>
              <a:rPr lang="en-US" dirty="0" err="1"/>
              <a:t>Geng</a:t>
            </a:r>
            <a:r>
              <a:rPr lang="en-US" dirty="0"/>
              <a:t>, and Malcolm J. </a:t>
            </a:r>
            <a:r>
              <a:rPr lang="en-US" dirty="0" smtClean="0"/>
              <a:t>Nicholl</a:t>
            </a:r>
          </a:p>
          <a:p>
            <a:r>
              <a:rPr lang="en-US" dirty="0" smtClean="0"/>
              <a:t>St Martin’s Press</a:t>
            </a:r>
          </a:p>
          <a:p>
            <a:endParaRPr lang="en-US" dirty="0"/>
          </a:p>
          <a:p>
            <a:r>
              <a:rPr lang="en-US" dirty="0"/>
              <a:t>The first book to show parents how to tell whether a child has a speech delay or a more serious </a:t>
            </a:r>
            <a:r>
              <a:rPr lang="en-US" dirty="0" smtClean="0"/>
              <a:t>communication disorder.</a:t>
            </a:r>
          </a:p>
          <a:p>
            <a:endParaRPr lang="en-US" dirty="0"/>
          </a:p>
          <a:p>
            <a:r>
              <a:rPr lang="en-US" dirty="0"/>
              <a:t>Every parent eagerly awaits the day his or her child will speak for the fist time. For millions of mothers and fathers, however, anticipation turns to anxiety when those initial, all-important words are a long time coming. Many worried parents are reassured that their child is “just a late talker,” but unfortunately, that is not always the case. Co-author Lisa </a:t>
            </a:r>
            <a:r>
              <a:rPr lang="en-US" dirty="0" err="1"/>
              <a:t>Geng</a:t>
            </a:r>
            <a:r>
              <a:rPr lang="en-US" dirty="0"/>
              <a:t> was one of those parents and she discovered that her children had serious speech disorders</a:t>
            </a:r>
            <a:r>
              <a:rPr lang="en-US" dirty="0" smtClean="0"/>
              <a:t>.</a:t>
            </a:r>
            <a:endParaRPr lang="en-US" dirty="0"/>
          </a:p>
        </p:txBody>
      </p:sp>
      <p:sp>
        <p:nvSpPr>
          <p:cNvPr id="6" name="TextBox 5"/>
          <p:cNvSpPr txBox="1"/>
          <p:nvPr/>
        </p:nvSpPr>
        <p:spPr>
          <a:xfrm>
            <a:off x="838200" y="5706842"/>
            <a:ext cx="3020096" cy="646331"/>
          </a:xfrm>
          <a:prstGeom prst="rect">
            <a:avLst/>
          </a:prstGeom>
          <a:noFill/>
        </p:spPr>
        <p:txBody>
          <a:bodyPr wrap="square" rtlCol="0">
            <a:spAutoFit/>
          </a:bodyPr>
          <a:lstStyle/>
          <a:p>
            <a:r>
              <a:rPr lang="en-US" b="1" dirty="0" smtClean="0"/>
              <a:t>Coming Soon: </a:t>
            </a:r>
          </a:p>
          <a:p>
            <a:r>
              <a:rPr lang="en-US" b="1" i="1" dirty="0" smtClean="0"/>
              <a:t>The Late Talker Grows Up</a:t>
            </a:r>
            <a:endParaRPr lang="en-US" b="1" i="1" dirty="0"/>
          </a:p>
        </p:txBody>
      </p:sp>
    </p:spTree>
    <p:extLst>
      <p:ext uri="{BB962C8B-B14F-4D97-AF65-F5344CB8AC3E}">
        <p14:creationId xmlns:p14="http://schemas.microsoft.com/office/powerpoint/2010/main" val="7247511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Films</a:t>
            </a:r>
            <a:endParaRPr lang="en-US" dirty="0"/>
          </a:p>
        </p:txBody>
      </p:sp>
      <p:pic>
        <p:nvPicPr>
          <p:cNvPr id="3" name="Picture 2">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8352" y="1690688"/>
            <a:ext cx="4528671" cy="2384269"/>
          </a:xfrm>
          <a:prstGeom prst="rect">
            <a:avLst/>
          </a:prstGeom>
        </p:spPr>
      </p:pic>
      <p:pic>
        <p:nvPicPr>
          <p:cNvPr id="4" name="fhDf18rce90"/>
          <p:cNvPicPr>
            <a:picLocks noRot="1" noChangeAspect="1"/>
          </p:cNvPicPr>
          <p:nvPr>
            <a:videoFile r:link="rId1"/>
          </p:nvPr>
        </p:nvPicPr>
        <p:blipFill>
          <a:blip r:embed="rId5"/>
          <a:stretch>
            <a:fillRect/>
          </a:stretch>
        </p:blipFill>
        <p:spPr>
          <a:xfrm>
            <a:off x="6987862" y="4074957"/>
            <a:ext cx="4572000" cy="2571750"/>
          </a:xfrm>
          <a:prstGeom prst="rect">
            <a:avLst/>
          </a:prstGeom>
        </p:spPr>
      </p:pic>
      <p:sp>
        <p:nvSpPr>
          <p:cNvPr id="5" name="TextBox 4"/>
          <p:cNvSpPr txBox="1"/>
          <p:nvPr/>
        </p:nvSpPr>
        <p:spPr>
          <a:xfrm>
            <a:off x="5808372" y="1589871"/>
            <a:ext cx="5751490" cy="2585323"/>
          </a:xfrm>
          <a:prstGeom prst="rect">
            <a:avLst/>
          </a:prstGeom>
          <a:noFill/>
        </p:spPr>
        <p:txBody>
          <a:bodyPr wrap="square" rtlCol="0">
            <a:spAutoFit/>
          </a:bodyPr>
          <a:lstStyle/>
          <a:p>
            <a:r>
              <a:rPr lang="en-US" dirty="0" smtClean="0"/>
              <a:t>Late Talkers, Silent Voices is a multimedia project by an award winning producer along with talented media and nonprofit professionals designed to foster acceptance, share personal stories and provide resources to individuals and families impacted by communication disorders.  We believe all have a right to be heard and understood</a:t>
            </a:r>
            <a:r>
              <a:rPr lang="en-US" dirty="0"/>
              <a:t>. Our first documentary tells the story of 5 individuals, ages 3-19, whose lives are impacted by autism, apraxia, and stuttering.</a:t>
            </a:r>
            <a:r>
              <a:rPr lang="en-US" b="1" dirty="0"/>
              <a:t> </a:t>
            </a:r>
            <a:endParaRPr lang="en-US" dirty="0"/>
          </a:p>
        </p:txBody>
      </p:sp>
      <p:sp>
        <p:nvSpPr>
          <p:cNvPr id="6" name="TextBox 5"/>
          <p:cNvSpPr txBox="1"/>
          <p:nvPr/>
        </p:nvSpPr>
        <p:spPr>
          <a:xfrm>
            <a:off x="928352" y="4546242"/>
            <a:ext cx="5626994" cy="1200329"/>
          </a:xfrm>
          <a:prstGeom prst="rect">
            <a:avLst/>
          </a:prstGeom>
          <a:noFill/>
        </p:spPr>
        <p:txBody>
          <a:bodyPr wrap="square" rtlCol="0">
            <a:spAutoFit/>
          </a:bodyPr>
          <a:lstStyle/>
          <a:p>
            <a:r>
              <a:rPr lang="en-US" dirty="0" smtClean="0"/>
              <a:t>We are currently funding further documentary films featuring other families as well as professionals including special education teacher Chris Ulmer, creator of Special Books for Special Kids.</a:t>
            </a:r>
            <a:endParaRPr lang="en-US" dirty="0"/>
          </a:p>
        </p:txBody>
      </p:sp>
      <p:sp>
        <p:nvSpPr>
          <p:cNvPr id="7" name="TextBox 6"/>
          <p:cNvSpPr txBox="1"/>
          <p:nvPr/>
        </p:nvSpPr>
        <p:spPr>
          <a:xfrm>
            <a:off x="928352" y="5934670"/>
            <a:ext cx="3754361" cy="923330"/>
          </a:xfrm>
          <a:prstGeom prst="rect">
            <a:avLst/>
          </a:prstGeom>
          <a:noFill/>
        </p:spPr>
        <p:txBody>
          <a:bodyPr wrap="none" rtlCol="0">
            <a:spAutoFit/>
          </a:bodyPr>
          <a:lstStyle/>
          <a:p>
            <a:r>
              <a:rPr lang="en-US" sz="3600" dirty="0" smtClean="0">
                <a:hlinkClick r:id="rId6"/>
              </a:rPr>
              <a:t>latetalkersfilm.com</a:t>
            </a:r>
            <a:endParaRPr lang="en-US" sz="3600" dirty="0" smtClean="0"/>
          </a:p>
          <a:p>
            <a:endParaRPr lang="en-US" dirty="0"/>
          </a:p>
        </p:txBody>
      </p:sp>
    </p:spTree>
    <p:extLst>
      <p:ext uri="{BB962C8B-B14F-4D97-AF65-F5344CB8AC3E}">
        <p14:creationId xmlns:p14="http://schemas.microsoft.com/office/powerpoint/2010/main" val="9029327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Multi-Media</a:t>
            </a:r>
            <a:endParaRPr lang="en-US" dirty="0"/>
          </a:p>
        </p:txBody>
      </p:sp>
      <p:sp>
        <p:nvSpPr>
          <p:cNvPr id="5" name="TextBox 4"/>
          <p:cNvSpPr txBox="1"/>
          <p:nvPr/>
        </p:nvSpPr>
        <p:spPr>
          <a:xfrm>
            <a:off x="888642" y="1652051"/>
            <a:ext cx="10740980" cy="646331"/>
          </a:xfrm>
          <a:prstGeom prst="rect">
            <a:avLst/>
          </a:prstGeom>
          <a:noFill/>
        </p:spPr>
        <p:txBody>
          <a:bodyPr wrap="square" rtlCol="0">
            <a:spAutoFit/>
          </a:bodyPr>
          <a:lstStyle/>
          <a:p>
            <a:r>
              <a:rPr lang="en-US" b="1" i="1" dirty="0"/>
              <a:t>“I may not talk but I have so much to say.  I speak with my hands, my eyes, my hugs, my tears, my giggles, my iPad.” </a:t>
            </a:r>
            <a:endParaRPr lang="en-US" b="1"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3408" y="2137892"/>
            <a:ext cx="4402965" cy="2935310"/>
          </a:xfrm>
          <a:prstGeom prst="rect">
            <a:avLst/>
          </a:prstGeom>
        </p:spPr>
      </p:pic>
      <p:sp>
        <p:nvSpPr>
          <p:cNvPr id="7" name="TextBox 6"/>
          <p:cNvSpPr txBox="1"/>
          <p:nvPr/>
        </p:nvSpPr>
        <p:spPr>
          <a:xfrm>
            <a:off x="875763" y="2292437"/>
            <a:ext cx="5808372" cy="2308324"/>
          </a:xfrm>
          <a:prstGeom prst="rect">
            <a:avLst/>
          </a:prstGeom>
          <a:noFill/>
        </p:spPr>
        <p:txBody>
          <a:bodyPr wrap="square" rtlCol="0">
            <a:spAutoFit/>
          </a:bodyPr>
          <a:lstStyle/>
          <a:p>
            <a:r>
              <a:rPr lang="en-US" sz="1600" b="1" dirty="0"/>
              <a:t>This is a critical time:</a:t>
            </a:r>
            <a:r>
              <a:rPr lang="en-US" sz="1600" dirty="0"/>
              <a:t> Diagnosis and treatment for communications disorders is still evolving while the population with speech and language disorders is increasing. </a:t>
            </a:r>
            <a:r>
              <a:rPr lang="en-US" sz="1600" b="1" dirty="0"/>
              <a:t>By raising awareness, Late Talkers, Silent Voices advocates for protection and acceptance of these children and offers state-of-the-art resources and research to families looking for solutions. </a:t>
            </a:r>
            <a:r>
              <a:rPr lang="en-US" sz="1600" dirty="0"/>
              <a:t>Late Talkers, Silent Voices reflects the belief that while prognosis for every child is different, with appropriate diagnosis and therapy, every child has the ability to achieve his or her full potential</a:t>
            </a:r>
            <a:r>
              <a:rPr lang="en-US" sz="1600" dirty="0" smtClean="0"/>
              <a:t>.</a:t>
            </a:r>
            <a:endParaRPr lang="en-US" sz="1600" dirty="0"/>
          </a:p>
        </p:txBody>
      </p:sp>
      <p:sp>
        <p:nvSpPr>
          <p:cNvPr id="8" name="TextBox 7"/>
          <p:cNvSpPr txBox="1"/>
          <p:nvPr/>
        </p:nvSpPr>
        <p:spPr>
          <a:xfrm>
            <a:off x="888640" y="4597759"/>
            <a:ext cx="10362127" cy="1815882"/>
          </a:xfrm>
          <a:prstGeom prst="rect">
            <a:avLst/>
          </a:prstGeom>
          <a:noFill/>
        </p:spPr>
        <p:txBody>
          <a:bodyPr wrap="square" rtlCol="0">
            <a:spAutoFit/>
          </a:bodyPr>
          <a:lstStyle/>
          <a:p>
            <a:r>
              <a:rPr lang="en-US" sz="1600" dirty="0" smtClean="0"/>
              <a:t>We are seeking funding for the following:</a:t>
            </a:r>
          </a:p>
          <a:p>
            <a:r>
              <a:rPr lang="en-US" sz="1600" dirty="0" smtClean="0"/>
              <a:t>Finishing funds for our current, documentary short.</a:t>
            </a:r>
          </a:p>
          <a:p>
            <a:r>
              <a:rPr lang="en-US" sz="1600" dirty="0" smtClean="0"/>
              <a:t>Funding further documentary films featuring other families as well as professionals including special education teacher Chris Ulmer, creator of Special Books for Special Kids.</a:t>
            </a:r>
          </a:p>
          <a:p>
            <a:r>
              <a:rPr lang="en-US" sz="1600" dirty="0" smtClean="0"/>
              <a:t>An interactive website presenting up-to-date information for the special needs community in a variety of platforms – organized by region, by diagnosis, and by specialist – answering questions, pooling resources and creating a worldwide community of support and activism.</a:t>
            </a:r>
          </a:p>
        </p:txBody>
      </p:sp>
    </p:spTree>
    <p:extLst>
      <p:ext uri="{BB962C8B-B14F-4D97-AF65-F5344CB8AC3E}">
        <p14:creationId xmlns:p14="http://schemas.microsoft.com/office/powerpoint/2010/main" val="34181293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79952" y="1017430"/>
            <a:ext cx="10947042" cy="1200329"/>
          </a:xfrm>
          <a:prstGeom prst="rect">
            <a:avLst/>
          </a:prstGeom>
        </p:spPr>
        <p:txBody>
          <a:bodyPr wrap="square">
            <a:spAutoFit/>
          </a:bodyPr>
          <a:lstStyle/>
          <a:p>
            <a:r>
              <a:rPr lang="en-US" sz="3600" b="1" dirty="0"/>
              <a:t>Eyes, Hands, Tears</a:t>
            </a:r>
            <a:r>
              <a:rPr lang="en-US" sz="3600" b="1" dirty="0" smtClean="0"/>
              <a:t>,</a:t>
            </a:r>
            <a:r>
              <a:rPr lang="en-US" sz="3600" b="1" dirty="0"/>
              <a:t> Laughter And Hugs Tell Their Stories. With Your Support They Could Say So Much More.</a:t>
            </a:r>
            <a:endParaRPr lang="en-US" sz="3600"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6778" y="2382594"/>
            <a:ext cx="6636817" cy="4161284"/>
          </a:xfrm>
          <a:prstGeom prst="rect">
            <a:avLst/>
          </a:prstGeom>
        </p:spPr>
      </p:pic>
    </p:spTree>
    <p:extLst>
      <p:ext uri="{BB962C8B-B14F-4D97-AF65-F5344CB8AC3E}">
        <p14:creationId xmlns:p14="http://schemas.microsoft.com/office/powerpoint/2010/main" val="33452114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Mission</a:t>
            </a:r>
            <a:endParaRPr lang="en-US" dirty="0"/>
          </a:p>
        </p:txBody>
      </p:sp>
      <p:sp>
        <p:nvSpPr>
          <p:cNvPr id="11" name="Rectangle 12"/>
          <p:cNvSpPr>
            <a:spLocks noChangeArrowheads="1"/>
          </p:cNvSpPr>
          <p:nvPr/>
        </p:nvSpPr>
        <p:spPr bwMode="auto">
          <a:xfrm>
            <a:off x="609600" y="259742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3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3769" y="1872506"/>
            <a:ext cx="2517775" cy="194468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3"/>
          <p:cNvSpPr>
            <a:spLocks noChangeArrowheads="1"/>
          </p:cNvSpPr>
          <p:nvPr/>
        </p:nvSpPr>
        <p:spPr bwMode="auto">
          <a:xfrm>
            <a:off x="3481544" y="1690688"/>
            <a:ext cx="8255291"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a:t>
            </a:r>
            <a:r>
              <a:rPr kumimoji="0" lang="en-US" altLang="en-US" sz="2400" b="1"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Cherab</a:t>
            </a:r>
            <a:r>
              <a:rPr kumimoji="0" lang="en-US" altLang="en-US" sz="2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Foundation is a world-wide nonprofit organization working to improve the communication skills and education of all children with speech and language delays and disorders.</a:t>
            </a:r>
            <a:r>
              <a:rPr kumimoji="0" lang="en-US" altLang="en-US"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Our area of emphasis is verbal and oral apraxia, severe neurologically-based speech and language disorders that hinder children’s ability to speak.</a:t>
            </a:r>
          </a:p>
        </p:txBody>
      </p:sp>
      <p:sp>
        <p:nvSpPr>
          <p:cNvPr id="13" name="TextBox 12"/>
          <p:cNvSpPr txBox="1"/>
          <p:nvPr/>
        </p:nvSpPr>
        <p:spPr>
          <a:xfrm>
            <a:off x="838200" y="3939102"/>
            <a:ext cx="10898635" cy="1569660"/>
          </a:xfrm>
          <a:prstGeom prst="rect">
            <a:avLst/>
          </a:prstGeom>
          <a:noFill/>
        </p:spPr>
        <p:txBody>
          <a:bodyPr wrap="square" rtlCol="0">
            <a:spAutoFit/>
          </a:bodyPr>
          <a:lstStyle/>
          <a:p>
            <a:pPr lvl="0"/>
            <a:r>
              <a:rPr kumimoji="0" lang="en-US" altLang="en-US" sz="2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a:t>
            </a:r>
            <a:r>
              <a:rPr kumimoji="0" lang="en-US" altLang="en-US" sz="2400" b="1"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Cherab</a:t>
            </a:r>
            <a:r>
              <a:rPr kumimoji="0" lang="en-US" altLang="en-US" sz="2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Foundation is committed to assisting with the development of new therapeutic approaches, preventions and cures for neurologically-based speech disorders.</a:t>
            </a:r>
            <a:r>
              <a:rPr kumimoji="0" lang="en-US" altLang="en-US"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We bring together parents and medical, research, and educational professionals. </a:t>
            </a: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798641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38200" y="1825625"/>
            <a:ext cx="10515600" cy="4600575"/>
          </a:xfrm>
        </p:spPr>
        <p:txBody>
          <a:bodyPr>
            <a:normAutofit/>
          </a:bodyPr>
          <a:lstStyle/>
          <a:p>
            <a:pPr marL="0" indent="0">
              <a:buNone/>
            </a:pPr>
            <a:r>
              <a:rPr lang="en-US" dirty="0"/>
              <a:t>Nutritional Strategies</a:t>
            </a:r>
          </a:p>
          <a:p>
            <a:pPr marL="0" indent="0">
              <a:buNone/>
            </a:pPr>
            <a:r>
              <a:rPr lang="en-US" dirty="0" smtClean="0"/>
              <a:t>Research</a:t>
            </a:r>
          </a:p>
          <a:p>
            <a:pPr marL="0" indent="0">
              <a:buNone/>
            </a:pPr>
            <a:endParaRPr lang="en-US" sz="1800" dirty="0" smtClean="0"/>
          </a:p>
          <a:p>
            <a:pPr marL="0" indent="0">
              <a:buNone/>
            </a:pPr>
            <a:r>
              <a:rPr lang="en-US" dirty="0"/>
              <a:t>Community of Support</a:t>
            </a:r>
          </a:p>
          <a:p>
            <a:pPr marL="0" indent="0">
              <a:buNone/>
            </a:pPr>
            <a:r>
              <a:rPr lang="en-US" dirty="0"/>
              <a:t>Anti-bullying </a:t>
            </a:r>
            <a:r>
              <a:rPr lang="en-US" dirty="0" smtClean="0"/>
              <a:t>Campaign</a:t>
            </a:r>
          </a:p>
          <a:p>
            <a:pPr marL="0" indent="0">
              <a:buNone/>
            </a:pPr>
            <a:endParaRPr lang="en-US" sz="1800" dirty="0"/>
          </a:p>
          <a:p>
            <a:pPr marL="0" indent="0">
              <a:buNone/>
            </a:pPr>
            <a:r>
              <a:rPr lang="en-US" dirty="0"/>
              <a:t>Books</a:t>
            </a:r>
          </a:p>
          <a:p>
            <a:pPr marL="0" indent="0">
              <a:buNone/>
            </a:pPr>
            <a:r>
              <a:rPr lang="en-US" dirty="0"/>
              <a:t>Films</a:t>
            </a:r>
          </a:p>
          <a:p>
            <a:pPr marL="0" indent="0">
              <a:buNone/>
            </a:pPr>
            <a:r>
              <a:rPr lang="en-US" dirty="0" smtClean="0"/>
              <a:t>Web</a:t>
            </a:r>
            <a:endParaRPr lang="en-US" dirty="0"/>
          </a:p>
        </p:txBody>
      </p:sp>
      <p:sp>
        <p:nvSpPr>
          <p:cNvPr id="2" name="Title 1"/>
          <p:cNvSpPr>
            <a:spLocks noGrp="1"/>
          </p:cNvSpPr>
          <p:nvPr>
            <p:ph type="title"/>
          </p:nvPr>
        </p:nvSpPr>
        <p:spPr/>
        <p:txBody>
          <a:bodyPr/>
          <a:lstStyle/>
          <a:p>
            <a:r>
              <a:rPr lang="en-US" dirty="0" smtClean="0"/>
              <a:t>Our Projects </a:t>
            </a:r>
            <a:endParaRPr lang="en-US"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56257">
            <a:off x="4918098" y="1046615"/>
            <a:ext cx="6847269" cy="1069886"/>
          </a:xfrm>
          <a:prstGeom prst="rect">
            <a:avLst/>
          </a:prstGeom>
        </p:spPr>
      </p:pic>
      <p:pic>
        <p:nvPicPr>
          <p:cNvPr id="13" name="Picture 1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717728">
            <a:off x="8061263" y="4272756"/>
            <a:ext cx="2999717" cy="1579300"/>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300516">
            <a:off x="4982586" y="3953698"/>
            <a:ext cx="1448339" cy="2124230"/>
          </a:xfrm>
          <a:prstGeom prst="rect">
            <a:avLst/>
          </a:prstGeom>
          <a:ln>
            <a:noFill/>
          </a:ln>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690771">
            <a:off x="5924212" y="2253230"/>
            <a:ext cx="2514600" cy="1052848"/>
          </a:xfrm>
          <a:prstGeom prst="rect">
            <a:avLst/>
          </a:prstGeom>
        </p:spPr>
      </p:pic>
    </p:spTree>
    <p:extLst>
      <p:ext uri="{BB962C8B-B14F-4D97-AF65-F5344CB8AC3E}">
        <p14:creationId xmlns:p14="http://schemas.microsoft.com/office/powerpoint/2010/main" val="2610450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Nutritional Strategies</a:t>
            </a:r>
            <a:endParaRPr lang="en-US" dirty="0"/>
          </a:p>
        </p:txBody>
      </p:sp>
      <p:sp>
        <p:nvSpPr>
          <p:cNvPr id="3" name="TextBox 2"/>
          <p:cNvSpPr txBox="1"/>
          <p:nvPr/>
        </p:nvSpPr>
        <p:spPr>
          <a:xfrm>
            <a:off x="4750157" y="1613414"/>
            <a:ext cx="6967471" cy="4247317"/>
          </a:xfrm>
          <a:prstGeom prst="rect">
            <a:avLst/>
          </a:prstGeom>
          <a:noFill/>
        </p:spPr>
        <p:txBody>
          <a:bodyPr wrap="square" rtlCol="0">
            <a:spAutoFit/>
          </a:bodyPr>
          <a:lstStyle/>
          <a:p>
            <a:r>
              <a:rPr lang="en-US" dirty="0" smtClean="0"/>
              <a:t>Pursuit of Research strives to promote good nutrition from foods that provide essential nutrients, with an emphasis on functional foods for those individuals with neurologically based impairments and conditions.  Most don’t appreciate the evidence between nutrition and cognition, and the gut/brain connection.  Food changes gut bacteria in as quick as one day.  </a:t>
            </a:r>
          </a:p>
          <a:p>
            <a:endParaRPr lang="en-US" dirty="0" smtClean="0"/>
          </a:p>
          <a:p>
            <a:r>
              <a:rPr lang="en-US" dirty="0" smtClean="0"/>
              <a:t>The primary function of Pursuit of Research is to share healthy nutritional strategies for those with special needs and to provide hope and education.</a:t>
            </a:r>
          </a:p>
          <a:p>
            <a:endParaRPr lang="en-US" dirty="0" smtClean="0"/>
          </a:p>
          <a:p>
            <a:r>
              <a:rPr lang="en-US" dirty="0" smtClean="0"/>
              <a:t>Pursuit of Research works with the CHERAB Foundation to improve the communication skills, education, and advocacy of the verbally disabled, while also researching into the nutritional options that directly impact the lives of those affected.</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690688"/>
            <a:ext cx="3677472" cy="490329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1695" y="5788114"/>
            <a:ext cx="6847269" cy="1069886"/>
          </a:xfrm>
          <a:prstGeom prst="rect">
            <a:avLst/>
          </a:prstGeom>
        </p:spPr>
      </p:pic>
    </p:spTree>
    <p:extLst>
      <p:ext uri="{BB962C8B-B14F-4D97-AF65-F5344CB8AC3E}">
        <p14:creationId xmlns:p14="http://schemas.microsoft.com/office/powerpoint/2010/main" val="41520292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a:t>
            </a:r>
            <a:endParaRPr lang="en-US" dirty="0"/>
          </a:p>
        </p:txBody>
      </p:sp>
      <p:sp>
        <p:nvSpPr>
          <p:cNvPr id="3" name="TextBox 2"/>
          <p:cNvSpPr txBox="1"/>
          <p:nvPr/>
        </p:nvSpPr>
        <p:spPr>
          <a:xfrm>
            <a:off x="838200" y="1690688"/>
            <a:ext cx="10032642" cy="3970318"/>
          </a:xfrm>
          <a:prstGeom prst="rect">
            <a:avLst/>
          </a:prstGeom>
          <a:noFill/>
        </p:spPr>
        <p:txBody>
          <a:bodyPr wrap="square" rtlCol="0">
            <a:spAutoFit/>
          </a:bodyPr>
          <a:lstStyle/>
          <a:p>
            <a:r>
              <a:rPr lang="en-US" dirty="0" smtClean="0"/>
              <a:t>There is very little research done for Apraxia, and despite numerous studies on Autism, the evidence for most strategies studied is weak, and in some cases, (particularly with medication) potentially dangerous due to side effects according to a ten year meta analysis published in the journal </a:t>
            </a:r>
            <a:r>
              <a:rPr lang="en-US" b="1" dirty="0" smtClean="0">
                <a:hlinkClick r:id="rId2"/>
              </a:rPr>
              <a:t>Pediatrics</a:t>
            </a:r>
            <a:r>
              <a:rPr lang="en-US" dirty="0" smtClean="0"/>
              <a:t>.</a:t>
            </a:r>
            <a:br>
              <a:rPr lang="en-US" dirty="0" smtClean="0"/>
            </a:br>
            <a:r>
              <a:rPr lang="en-US" dirty="0" smtClean="0"/>
              <a:t/>
            </a:r>
            <a:br>
              <a:rPr lang="en-US" dirty="0" smtClean="0"/>
            </a:br>
            <a:r>
              <a:rPr lang="en-US" dirty="0" smtClean="0"/>
              <a:t>Families typically have to endure many years of multiple therapies which are both costly and time consuming for painfully slow progress, if any. The financial and emotional strain on families who have a special needs child can be overwhelming.</a:t>
            </a:r>
          </a:p>
          <a:p>
            <a:endParaRPr lang="en-US" dirty="0" smtClean="0"/>
          </a:p>
          <a:p>
            <a:r>
              <a:rPr lang="en-US" dirty="0" smtClean="0"/>
              <a:t>The </a:t>
            </a:r>
            <a:r>
              <a:rPr lang="en-US" dirty="0" err="1" smtClean="0"/>
              <a:t>Cherab</a:t>
            </a:r>
            <a:r>
              <a:rPr lang="en-US" dirty="0" smtClean="0"/>
              <a:t> Foundation has been sharing simple, healthy, benign nutritional strategies as a compliment to traditional speech and occupational therapies for over a decade. We have completed some pre-clinical research, and now need to embark on a double blind pilot study with these strategies. We currently have a proposal to complete this study. When validated this strategy will help raise awareness about Apraxia, Autism and other Neurologically based Communication Disorders, as well as provide a proven strategy that can be made available to the public.</a:t>
            </a:r>
            <a:endParaRPr lang="en-US" dirty="0"/>
          </a:p>
        </p:txBody>
      </p:sp>
      <p:sp>
        <p:nvSpPr>
          <p:cNvPr id="5" name="TextBox 4"/>
          <p:cNvSpPr txBox="1"/>
          <p:nvPr/>
        </p:nvSpPr>
        <p:spPr>
          <a:xfrm>
            <a:off x="838200" y="5911588"/>
            <a:ext cx="3327578" cy="800219"/>
          </a:xfrm>
          <a:prstGeom prst="rect">
            <a:avLst/>
          </a:prstGeom>
          <a:noFill/>
        </p:spPr>
        <p:txBody>
          <a:bodyPr wrap="none" rtlCol="0">
            <a:spAutoFit/>
          </a:bodyPr>
          <a:lstStyle/>
          <a:p>
            <a:r>
              <a:rPr lang="en-US" sz="2800" dirty="0" smtClean="0">
                <a:hlinkClick r:id="rId3"/>
              </a:rPr>
              <a:t>pursuitofresearch.org</a:t>
            </a:r>
            <a:endParaRPr lang="en-US" sz="2800" dirty="0" smtClean="0"/>
          </a:p>
          <a:p>
            <a:endParaRPr lang="en-US" dirty="0"/>
          </a:p>
        </p:txBody>
      </p:sp>
    </p:spTree>
    <p:extLst>
      <p:ext uri="{BB962C8B-B14F-4D97-AF65-F5344CB8AC3E}">
        <p14:creationId xmlns:p14="http://schemas.microsoft.com/office/powerpoint/2010/main" val="32941871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473" y="906077"/>
            <a:ext cx="10515600" cy="874763"/>
          </a:xfrm>
        </p:spPr>
        <p:txBody>
          <a:bodyPr>
            <a:normAutofit fontScale="90000"/>
          </a:bodyPr>
          <a:lstStyle/>
          <a:p>
            <a:r>
              <a:rPr lang="en-US" b="1" dirty="0" smtClean="0"/>
              <a:t>As A </a:t>
            </a:r>
            <a:r>
              <a:rPr lang="en-US" b="1" dirty="0"/>
              <a:t>G</a:t>
            </a:r>
            <a:r>
              <a:rPr lang="en-US" b="1" dirty="0" smtClean="0"/>
              <a:t>roup We </a:t>
            </a:r>
            <a:r>
              <a:rPr lang="en-US" b="1" dirty="0"/>
              <a:t>A</a:t>
            </a:r>
            <a:r>
              <a:rPr lang="en-US" b="1" dirty="0" smtClean="0"/>
              <a:t>re </a:t>
            </a:r>
            <a:r>
              <a:rPr lang="en-US" b="1" dirty="0"/>
              <a:t>F</a:t>
            </a:r>
            <a:r>
              <a:rPr lang="en-US" b="1" dirty="0" smtClean="0"/>
              <a:t>inding </a:t>
            </a:r>
            <a:r>
              <a:rPr lang="en-US" b="1" dirty="0"/>
              <a:t>S</a:t>
            </a:r>
            <a:r>
              <a:rPr lang="en-US" b="1" dirty="0" smtClean="0"/>
              <a:t>trategies </a:t>
            </a:r>
            <a:r>
              <a:rPr lang="en-US" b="1" dirty="0"/>
              <a:t>T</a:t>
            </a:r>
            <a:r>
              <a:rPr lang="en-US" b="1" dirty="0" smtClean="0"/>
              <a:t>hat </a:t>
            </a:r>
            <a:r>
              <a:rPr lang="en-US" b="1" dirty="0"/>
              <a:t>W</a:t>
            </a:r>
            <a:r>
              <a:rPr lang="en-US" b="1" dirty="0" smtClean="0"/>
              <a:t>ork</a:t>
            </a:r>
            <a:endParaRPr lang="en-US" dirty="0"/>
          </a:p>
        </p:txBody>
      </p:sp>
      <p:pic>
        <p:nvPicPr>
          <p:cNvPr id="5" name="U7FCN5WXEfw"/>
          <p:cNvPicPr>
            <a:picLocks noRot="1" noChangeAspect="1"/>
          </p:cNvPicPr>
          <p:nvPr>
            <a:videoFile r:link="rId1"/>
          </p:nvPr>
        </p:nvPicPr>
        <p:blipFill>
          <a:blip r:embed="rId3"/>
          <a:stretch>
            <a:fillRect/>
          </a:stretch>
        </p:blipFill>
        <p:spPr>
          <a:xfrm>
            <a:off x="2253803" y="2068670"/>
            <a:ext cx="7521262" cy="4230709"/>
          </a:xfrm>
          <a:prstGeom prst="rect">
            <a:avLst/>
          </a:prstGeom>
        </p:spPr>
      </p:pic>
    </p:spTree>
    <p:extLst>
      <p:ext uri="{BB962C8B-B14F-4D97-AF65-F5344CB8AC3E}">
        <p14:creationId xmlns:p14="http://schemas.microsoft.com/office/powerpoint/2010/main" val="24575021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a:t>
            </a:r>
            <a:r>
              <a:rPr lang="en-US" dirty="0"/>
              <a:t>Y</a:t>
            </a:r>
            <a:r>
              <a:rPr lang="en-US" dirty="0" smtClean="0"/>
              <a:t>ou </a:t>
            </a:r>
            <a:r>
              <a:rPr lang="en-US" dirty="0"/>
              <a:t>H</a:t>
            </a:r>
            <a:r>
              <a:rPr lang="en-US" dirty="0" smtClean="0"/>
              <a:t>elp?</a:t>
            </a:r>
            <a:endParaRPr lang="en-US" dirty="0"/>
          </a:p>
        </p:txBody>
      </p:sp>
      <p:sp>
        <p:nvSpPr>
          <p:cNvPr id="3" name="Content Placeholder 2"/>
          <p:cNvSpPr>
            <a:spLocks noGrp="1"/>
          </p:cNvSpPr>
          <p:nvPr>
            <p:ph idx="1"/>
          </p:nvPr>
        </p:nvSpPr>
        <p:spPr/>
        <p:txBody>
          <a:bodyPr/>
          <a:lstStyle/>
          <a:p>
            <a:r>
              <a:rPr lang="en-US" dirty="0" smtClean="0"/>
              <a:t>Corporate Sponsorship </a:t>
            </a:r>
            <a:r>
              <a:rPr lang="en-US" dirty="0"/>
              <a:t>O</a:t>
            </a:r>
            <a:r>
              <a:rPr lang="en-US" dirty="0" smtClean="0"/>
              <a:t>f </a:t>
            </a:r>
            <a:r>
              <a:rPr lang="en-US" dirty="0"/>
              <a:t>O</a:t>
            </a:r>
            <a:r>
              <a:rPr lang="en-US" dirty="0" smtClean="0"/>
              <a:t>ur </a:t>
            </a:r>
            <a:r>
              <a:rPr lang="en-US" dirty="0"/>
              <a:t>V</a:t>
            </a:r>
            <a:r>
              <a:rPr lang="en-US" dirty="0" smtClean="0"/>
              <a:t>arious </a:t>
            </a:r>
            <a:r>
              <a:rPr lang="en-US" dirty="0"/>
              <a:t>P</a:t>
            </a:r>
            <a:r>
              <a:rPr lang="en-US" dirty="0" smtClean="0"/>
              <a:t>rojects</a:t>
            </a:r>
          </a:p>
          <a:p>
            <a:r>
              <a:rPr lang="en-US" dirty="0" smtClean="0"/>
              <a:t>Development Partners</a:t>
            </a:r>
          </a:p>
          <a:p>
            <a:r>
              <a:rPr lang="en-US" dirty="0" smtClean="0"/>
              <a:t>Research Partners</a:t>
            </a:r>
          </a:p>
          <a:p>
            <a:r>
              <a:rPr lang="en-US" dirty="0" smtClean="0"/>
              <a:t>Strategic Alliances</a:t>
            </a:r>
          </a:p>
        </p:txBody>
      </p:sp>
    </p:spTree>
    <p:extLst>
      <p:ext uri="{BB962C8B-B14F-4D97-AF65-F5344CB8AC3E}">
        <p14:creationId xmlns:p14="http://schemas.microsoft.com/office/powerpoint/2010/main" val="22435327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Of Support</a:t>
            </a:r>
            <a:endParaRPr lang="en-US" dirty="0"/>
          </a:p>
        </p:txBody>
      </p:sp>
      <p:sp>
        <p:nvSpPr>
          <p:cNvPr id="5" name="TextBox 4"/>
          <p:cNvSpPr txBox="1"/>
          <p:nvPr/>
        </p:nvSpPr>
        <p:spPr>
          <a:xfrm>
            <a:off x="1906073" y="1569678"/>
            <a:ext cx="9890973" cy="1200329"/>
          </a:xfrm>
          <a:prstGeom prst="rect">
            <a:avLst/>
          </a:prstGeom>
          <a:noFill/>
        </p:spPr>
        <p:txBody>
          <a:bodyPr wrap="square" rtlCol="0">
            <a:spAutoFit/>
          </a:bodyPr>
          <a:lstStyle/>
          <a:p>
            <a:r>
              <a:rPr lang="en-US" sz="7200" dirty="0" smtClean="0"/>
              <a:t>cherabfoundation.org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9329" y="2641885"/>
            <a:ext cx="5167847" cy="3891724"/>
          </a:xfrm>
          <a:prstGeom prst="rect">
            <a:avLst/>
          </a:prstGeom>
        </p:spPr>
      </p:pic>
    </p:spTree>
    <p:extLst>
      <p:ext uri="{BB962C8B-B14F-4D97-AF65-F5344CB8AC3E}">
        <p14:creationId xmlns:p14="http://schemas.microsoft.com/office/powerpoint/2010/main" val="36067844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Anti-Bullying Campaign</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1098" y="863029"/>
            <a:ext cx="6229082" cy="2606736"/>
          </a:xfrm>
          <a:prstGeom prst="rect">
            <a:avLst/>
          </a:prstGeom>
        </p:spPr>
      </p:pic>
      <p:sp>
        <p:nvSpPr>
          <p:cNvPr id="7" name="TextBox 6"/>
          <p:cNvSpPr txBox="1"/>
          <p:nvPr/>
        </p:nvSpPr>
        <p:spPr>
          <a:xfrm>
            <a:off x="793123" y="3603452"/>
            <a:ext cx="11205693" cy="2677656"/>
          </a:xfrm>
          <a:prstGeom prst="rect">
            <a:avLst/>
          </a:prstGeom>
          <a:noFill/>
        </p:spPr>
        <p:txBody>
          <a:bodyPr wrap="square" rtlCol="0">
            <a:spAutoFit/>
          </a:bodyPr>
          <a:lstStyle/>
          <a:p>
            <a:r>
              <a:rPr lang="en-US" sz="2800" dirty="0"/>
              <a:t>At the core </a:t>
            </a:r>
            <a:r>
              <a:rPr lang="en-US" sz="2800" dirty="0" err="1"/>
              <a:t>crowdFunnit</a:t>
            </a:r>
            <a:r>
              <a:rPr lang="en-US" sz="2800" dirty="0"/>
              <a:t> brings people together, raising awareness about differences while fostering acceptance and compassion. Helping a friendless child celebrate a birthday is just an incredible mechanism in which to help make this happen. The party itself and any media attention it brings will help fight bullying at the root while the community connections will exist long after the party ends.</a:t>
            </a:r>
          </a:p>
        </p:txBody>
      </p:sp>
      <p:sp>
        <p:nvSpPr>
          <p:cNvPr id="8" name="TextBox 7"/>
          <p:cNvSpPr txBox="1"/>
          <p:nvPr/>
        </p:nvSpPr>
        <p:spPr>
          <a:xfrm>
            <a:off x="825321" y="2142534"/>
            <a:ext cx="3202800" cy="923330"/>
          </a:xfrm>
          <a:prstGeom prst="rect">
            <a:avLst/>
          </a:prstGeom>
          <a:noFill/>
        </p:spPr>
        <p:txBody>
          <a:bodyPr wrap="none" rtlCol="0">
            <a:spAutoFit/>
          </a:bodyPr>
          <a:lstStyle/>
          <a:p>
            <a:r>
              <a:rPr lang="en-US" sz="3600" dirty="0" smtClean="0">
                <a:hlinkClick r:id="rId3"/>
              </a:rPr>
              <a:t>crowdfunnit.org</a:t>
            </a:r>
            <a:endParaRPr lang="en-US" sz="3600" dirty="0" smtClean="0"/>
          </a:p>
          <a:p>
            <a:endParaRPr lang="en-US" dirty="0"/>
          </a:p>
        </p:txBody>
      </p:sp>
    </p:spTree>
    <p:extLst>
      <p:ext uri="{BB962C8B-B14F-4D97-AF65-F5344CB8AC3E}">
        <p14:creationId xmlns:p14="http://schemas.microsoft.com/office/powerpoint/2010/main" val="4213407455"/>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2196</TotalTime>
  <Words>386</Words>
  <Application>Microsoft Office PowerPoint</Application>
  <PresentationFormat>Widescreen</PresentationFormat>
  <Paragraphs>60</Paragraphs>
  <Slides>13</Slides>
  <Notes>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Times New Roman</vt:lpstr>
      <vt:lpstr>Custom Design</vt:lpstr>
      <vt:lpstr>The Cherab Foundation</vt:lpstr>
      <vt:lpstr>Our Mission</vt:lpstr>
      <vt:lpstr>Our Projects </vt:lpstr>
      <vt:lpstr>Nutritional Strategies</vt:lpstr>
      <vt:lpstr>Research</vt:lpstr>
      <vt:lpstr>As A Group We Are Finding Strategies That Work</vt:lpstr>
      <vt:lpstr>How Can You Help?</vt:lpstr>
      <vt:lpstr>Community Of Support</vt:lpstr>
      <vt:lpstr>Anti-Bullying Campaign</vt:lpstr>
      <vt:lpstr>Books</vt:lpstr>
      <vt:lpstr>Films</vt:lpstr>
      <vt:lpstr>Multi-Media</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Jolie Abreu</dc:creator>
  <cp:lastModifiedBy>Jolie Abreu</cp:lastModifiedBy>
  <cp:revision>39</cp:revision>
  <dcterms:created xsi:type="dcterms:W3CDTF">2016-04-18T02:11:45Z</dcterms:created>
  <dcterms:modified xsi:type="dcterms:W3CDTF">2016-04-19T18:40:03Z</dcterms:modified>
</cp:coreProperties>
</file>